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74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65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7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94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4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91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11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6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8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1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65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B9BBDDCC-0358-4EDD-9820-287B1D8FD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2B3B5E1-901E-49C0-9F76-B48432DE9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BE31AC6-E383-4D2B-9A24-69EEE084D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4205" y="334928"/>
            <a:ext cx="5030049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A88DB6-59BE-725F-F009-479097919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8107" y="2722988"/>
            <a:ext cx="3282184" cy="2059627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itchFamily="2" charset="0"/>
              </a:rPr>
              <a:t>Essential Guide </a:t>
            </a:r>
            <a:r>
              <a:rPr lang="hr-HR" sz="4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itchFamily="2" charset="0"/>
              </a:rPr>
              <a:t>for </a:t>
            </a:r>
            <a:r>
              <a:rPr lang="hr-HR" sz="4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itchFamily="2" charset="0"/>
              </a:rPr>
              <a:t>teams</a:t>
            </a:r>
            <a:endParaRPr lang="hr-HR" sz="4000" dirty="0">
              <a:latin typeface="Sitka Text" pitchFamily="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CF63EC-9290-E445-EF33-93DE215AA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4444" y="703686"/>
            <a:ext cx="3644254" cy="88834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itchFamily="2" charset="0"/>
              </a:rPr>
              <a:t>Mastering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itchFamily="2" charset="0"/>
              </a:rPr>
              <a:t>WonTask</a:t>
            </a:r>
            <a:endParaRPr lang="hr-HR" sz="3600" b="1" dirty="0">
              <a:solidFill>
                <a:schemeClr val="tx1">
                  <a:lumMod val="95000"/>
                  <a:lumOff val="5000"/>
                </a:schemeClr>
              </a:solidFill>
              <a:latin typeface="Sitka Text" pitchFamily="2" charset="0"/>
            </a:endParaRPr>
          </a:p>
        </p:txBody>
      </p:sp>
      <p:pic>
        <p:nvPicPr>
          <p:cNvPr id="8" name="Slika 7" descr="Slika na kojoj se prikazuje tekst, grafika, grafički dizajn, dizajn&#10;&#10;Opis je automatski generiran">
            <a:extLst>
              <a:ext uri="{FF2B5EF4-FFF2-40B4-BE49-F238E27FC236}">
                <a16:creationId xmlns:a16="http://schemas.microsoft.com/office/drawing/2014/main" id="{26EE16D6-6F61-7048-50A6-5276BD5539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/>
          <a:stretch/>
        </p:blipFill>
        <p:spPr>
          <a:xfrm>
            <a:off x="20" y="10"/>
            <a:ext cx="7038087" cy="7505585"/>
          </a:xfrm>
          <a:prstGeom prst="rect">
            <a:avLst/>
          </a:prstGeom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DD089E2-CEA3-48C4-9094-610D00D94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F49F475-10BF-4E7D-9BE8-5329BCAFE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94205" y="1905000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21E947D-525D-4D2A-B0C3-E1BFCA606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94205" y="6047437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E8B6F9A-5DE1-FA0D-8D8F-03E88F0E06C6}"/>
              </a:ext>
            </a:extLst>
          </p:cNvPr>
          <p:cNvSpPr txBox="1"/>
          <p:nvPr/>
        </p:nvSpPr>
        <p:spPr>
          <a:xfrm>
            <a:off x="6794205" y="6047437"/>
            <a:ext cx="395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All </a:t>
            </a:r>
            <a:r>
              <a:rPr lang="hr-HR" dirty="0" err="1"/>
              <a:t>rights</a:t>
            </a:r>
            <a:r>
              <a:rPr lang="hr-HR" dirty="0"/>
              <a:t> </a:t>
            </a:r>
            <a:r>
              <a:rPr lang="hr-HR" dirty="0" err="1"/>
              <a:t>reserved</a:t>
            </a:r>
            <a:r>
              <a:rPr lang="hr-HR" dirty="0"/>
              <a:t> © </a:t>
            </a:r>
            <a:r>
              <a:rPr lang="hr-HR" dirty="0" err="1"/>
              <a:t>WonTask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779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DD2E98-F85F-4C9F-B090-4DF4DA71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619FA3B-6977-47DB-8048-B342BD3B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824" y="274145"/>
            <a:ext cx="10351830" cy="5770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5A04469-7940-E959-42B8-4E0A0B65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686"/>
            <a:ext cx="9390797" cy="9408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E30373A-708A-DC30-5D82-9A94036C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462AE10-ED32-5635-4848-2C4FF46C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10/17/2023</a:t>
            </a:fld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4589F8E-8C92-BBA4-66D4-21104279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260498"/>
            <a:ext cx="11456511" cy="62625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260498"/>
            <a:ext cx="0" cy="6262576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6047437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07B81A-3898-46B4-BFC6-9787CAF2E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46394" y="6047437"/>
            <a:ext cx="0" cy="47563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1585D715-E22A-B30B-BD15-F1BC6E43B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129838C4-29F6-D326-3777-F1C68086E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06" y="4500"/>
            <a:ext cx="11412558" cy="5343096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EB61F8AC-A3C6-A10D-E619-85EEC48266A6}"/>
              </a:ext>
            </a:extLst>
          </p:cNvPr>
          <p:cNvSpPr txBox="1"/>
          <p:nvPr/>
        </p:nvSpPr>
        <p:spPr>
          <a:xfrm>
            <a:off x="8339254" y="3579657"/>
            <a:ext cx="32958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Simple communication + adding files as needed.</a:t>
            </a:r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B5F7A55-C093-3F36-5160-B33BB6C71982}"/>
              </a:ext>
            </a:extLst>
          </p:cNvPr>
          <p:cNvSpPr txBox="1"/>
          <p:nvPr/>
        </p:nvSpPr>
        <p:spPr>
          <a:xfrm>
            <a:off x="2204806" y="4144242"/>
            <a:ext cx="215660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one who assigned the task can simply finish it, send a reminder or restart it.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230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DD2E98-F85F-4C9F-B090-4DF4DA71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619FA3B-6977-47DB-8048-B342BD3B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824" y="274145"/>
            <a:ext cx="10351830" cy="5770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AB4B0DD-A888-F66F-FD31-D7CBD18C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686"/>
            <a:ext cx="9390797" cy="9408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4716105E-1416-B8B7-2D7B-73B11BB03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99" y="271317"/>
            <a:ext cx="5052805" cy="5807822"/>
          </a:xfrm>
          <a:prstGeom prst="rect">
            <a:avLst/>
          </a:pr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DDF56E-A44B-296A-C42B-49676789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5AD7D82-019D-5D9B-CE8C-F48E9882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10/17/2023</a:t>
            </a:fld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3CE476-7929-74FE-8FEA-89D71B56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260498"/>
            <a:ext cx="11456511" cy="62625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260498"/>
            <a:ext cx="0" cy="6262576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6047437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07B81A-3898-46B4-BFC6-9787CAF2E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46394" y="6047437"/>
            <a:ext cx="0" cy="47563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8">
            <a:extLst>
              <a:ext uri="{FF2B5EF4-FFF2-40B4-BE49-F238E27FC236}">
                <a16:creationId xmlns:a16="http://schemas.microsoft.com/office/drawing/2014/main" id="{881629B7-E501-58B5-1B6A-568DE7AAE85B}"/>
              </a:ext>
            </a:extLst>
          </p:cNvPr>
          <p:cNvSpPr txBox="1"/>
          <p:nvPr/>
        </p:nvSpPr>
        <p:spPr>
          <a:xfrm>
            <a:off x="5655859" y="2280561"/>
            <a:ext cx="472509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assignor can easily change who is responsible for the task, who the read-only users are, when the completion date is, and what the priority is.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901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2BE67A-78F3-1716-99A3-84EC1AF4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app.wontask.com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4FB983-3E3D-38D2-E179-E0D4D1227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Registration -&gt; connect to an existing company</a:t>
            </a:r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67E0CF-523D-91C2-73FE-4193086BB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AD3EDA5-7E0D-F51E-3B8A-CE4855BC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F0F1999-9ECD-921C-7A0D-EE25DA55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0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0A609FA1-66A6-415B-92B9-358030A69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6AAC2E7-7798-447E-893B-FB7FF71F6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903E3A3-CD3D-1903-4876-889FF8B2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545" y="852061"/>
            <a:ext cx="5317728" cy="37624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dirty="0"/>
              <a:t>When creating an account, enter the company ID that your moderator must give you.</a:t>
            </a:r>
            <a:br>
              <a:rPr lang="en-US" sz="3700" dirty="0"/>
            </a:br>
            <a:endParaRPr lang="en-US" sz="3700" dirty="0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C7A4652-999F-41AA-AE49-F6D4BFC35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373" y="334928"/>
            <a:ext cx="4309798" cy="5709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A047A3BF-01D8-5DBF-0FD2-A9097AAA8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475" y="906359"/>
            <a:ext cx="3636272" cy="4617488"/>
          </a:xfrm>
          <a:prstGeom prst="rect">
            <a:avLst/>
          </a:pr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36FAAD1-3B43-A817-194A-BB6D094C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ECA856-65AD-FBAA-7EAE-A9680027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10/17/2023</a:t>
            </a:fld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77CA6A-BEC6-3E09-F12F-20828F5D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D71D159-A1DF-4F65-8788-481D96986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9E95324-29FA-4B64-9A99-0F7037323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334928"/>
            <a:ext cx="0" cy="571250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57D6974-7D69-4C5A-9069-2C6D3351F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4994444"/>
            <a:ext cx="62147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6E5FCEE-5988-4D87-B294-5E39454ED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5280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859395A-E9B2-4640-911E-0C4DE63AA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10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38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A609FA1-66A6-415B-92B9-358030A69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AAC2E7-7798-447E-893B-FB7FF71F6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027F53-7C88-00C6-8A49-A7C6F001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545" y="852061"/>
            <a:ext cx="5317728" cy="37624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Fill in the basic information and create an account. After you confirm your email and after the moderator activates you, you will be able to use </a:t>
            </a:r>
            <a:r>
              <a:rPr lang="en-US" sz="3200" dirty="0" err="1"/>
              <a:t>WonTask</a:t>
            </a:r>
            <a:endParaRPr lang="en-US" sz="4800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C7A4652-999F-41AA-AE49-F6D4BFC35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373" y="334928"/>
            <a:ext cx="4309798" cy="5709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B18AC769-27DB-791D-6324-9E32E1CB2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475" y="913665"/>
            <a:ext cx="3636272" cy="4602876"/>
          </a:xfrm>
          <a:prstGeom prst="rect">
            <a:avLst/>
          </a:pr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902A4C-81CC-AB1C-4FAE-124D0660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7A39EA-DBE6-6EC4-3564-C8615B35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10/17/2023</a:t>
            </a:fld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4012C8D-6EB9-B1CC-038D-6A9886A0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71D159-A1DF-4F65-8788-481D96986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E95324-29FA-4B64-9A99-0F7037323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334928"/>
            <a:ext cx="0" cy="571250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7D6974-7D69-4C5A-9069-2C6D3351F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4994444"/>
            <a:ext cx="62147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E5FCEE-5988-4D87-B294-5E39454ED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5280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859395A-E9B2-4640-911E-0C4DE63AA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10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65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EE7E5C-DD8D-7253-8B94-B0E2077B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For </a:t>
            </a:r>
            <a:r>
              <a:rPr lang="hr-HR" dirty="0" err="1"/>
              <a:t>moderators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8BA907-8B20-970E-248F-BA3497811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0F70B87-A8EB-DB6C-486D-7BF7786A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14053CA-5110-2B19-9AB4-1011D2FE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015B391-63E4-B42F-583A-7AAD29B2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15</a:t>
            </a:fld>
            <a:endParaRPr 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1452278-8D37-BB6B-8092-355AEC6FC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75" y="2025294"/>
            <a:ext cx="7754432" cy="381053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2F589DED-3239-81C5-8832-B3761F35E9A2}"/>
              </a:ext>
            </a:extLst>
          </p:cNvPr>
          <p:cNvSpPr txBox="1"/>
          <p:nvPr/>
        </p:nvSpPr>
        <p:spPr>
          <a:xfrm>
            <a:off x="8582542" y="2620627"/>
            <a:ext cx="34254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moderator can arrange who can assign tasks to whom.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961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A609FA1-66A6-415B-92B9-358030A69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AAC2E7-7798-447E-893B-FB7FF71F6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3F48D7A-95A3-961F-70A3-76CF2DD9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545" y="852061"/>
            <a:ext cx="5317728" cy="37624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In order for a team member to be able to use </a:t>
            </a:r>
            <a:r>
              <a:rPr lang="en-US" sz="3600" dirty="0" err="1"/>
              <a:t>WonTask</a:t>
            </a:r>
            <a:r>
              <a:rPr lang="en-US" sz="3600"/>
              <a:t>, it must be activated by a moderator</a:t>
            </a:r>
            <a:endParaRPr lang="en-US" sz="3600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C7A4652-999F-41AA-AE49-F6D4BFC35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373" y="334928"/>
            <a:ext cx="4309798" cy="5709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E25809F3-D4FF-3C5E-20E7-DAB870663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475" y="806975"/>
            <a:ext cx="3636272" cy="4816255"/>
          </a:xfrm>
          <a:prstGeom prst="rect">
            <a:avLst/>
          </a:pr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D40FD3-9544-719E-B865-DE9145B6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FF133B-0E0D-2617-CB4E-BE921D61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10/17/2023</a:t>
            </a:fld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6CD438-1D79-BD96-4759-1412EA90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71D159-A1DF-4F65-8788-481D96986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E95324-29FA-4B64-9A99-0F7037323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334928"/>
            <a:ext cx="0" cy="571250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7D6974-7D69-4C5A-9069-2C6D3351F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4994444"/>
            <a:ext cx="62147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E5FCEE-5988-4D87-B294-5E39454ED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5280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859395A-E9B2-4640-911E-0C4DE63AA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10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53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5C6958-7E99-F585-0D08-947F5A27C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problems</a:t>
            </a:r>
            <a:r>
              <a:rPr lang="hr-HR" dirty="0"/>
              <a:t> </a:t>
            </a:r>
            <a:r>
              <a:rPr lang="hr-HR" dirty="0" err="1"/>
              <a:t>does</a:t>
            </a:r>
            <a:r>
              <a:rPr lang="hr-HR" dirty="0"/>
              <a:t> </a:t>
            </a:r>
            <a:r>
              <a:rPr lang="hr-HR" dirty="0" err="1"/>
              <a:t>WonTask</a:t>
            </a:r>
            <a:r>
              <a:rPr lang="hr-HR" dirty="0"/>
              <a:t> </a:t>
            </a:r>
            <a:r>
              <a:rPr lang="hr-HR" dirty="0" err="1"/>
              <a:t>solve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DBB820-4CC5-47C9-3A7A-1706B1A8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Scattered communication from messages, emails, live chats... is in one place, it's easy to track who did and submitted what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en-US" dirty="0"/>
              <a:t> when.</a:t>
            </a:r>
            <a:r>
              <a:rPr lang="hr-HR" dirty="0"/>
              <a:t> </a:t>
            </a:r>
          </a:p>
          <a:p>
            <a:r>
              <a:rPr lang="en-US" dirty="0"/>
              <a:t>Errors due to forgetting the details of the assigned task are eliminated</a:t>
            </a:r>
            <a:endParaRPr lang="hr-HR" dirty="0"/>
          </a:p>
          <a:p>
            <a:r>
              <a:rPr lang="en-US" dirty="0"/>
              <a:t>Forgetting a specific task due to other work is eliminated</a:t>
            </a:r>
            <a:endParaRPr lang="hr-HR" dirty="0"/>
          </a:p>
          <a:p>
            <a:r>
              <a:rPr lang="en-US" dirty="0"/>
              <a:t>A single repository for all completed tasks with easy search</a:t>
            </a:r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177238D-DA18-CBBD-0A11-356FC34B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E929D4-C03E-2900-0C3F-02FC6B3E7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DF35BE-ABB8-E9EF-4ABA-933143D4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2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avokutnik 35">
            <a:extLst>
              <a:ext uri="{FF2B5EF4-FFF2-40B4-BE49-F238E27FC236}">
                <a16:creationId xmlns:a16="http://schemas.microsoft.com/office/drawing/2014/main" id="{FB70FB0E-9A35-751E-AB10-B1621E34E4B1}"/>
              </a:ext>
            </a:extLst>
          </p:cNvPr>
          <p:cNvSpPr/>
          <p:nvPr/>
        </p:nvSpPr>
        <p:spPr>
          <a:xfrm>
            <a:off x="8674759" y="5589917"/>
            <a:ext cx="783094" cy="6242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6DD51BF-6F67-A753-25F6-69F42B53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E34236-84E0-73C9-7D5F-14CF97693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0EBC7E5-4FAC-D96F-B9DD-1C9BDA21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D8494A5-C98A-89F9-A395-E4CBD59E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D8AB53-67E8-2609-10D9-908A9E55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8B27719-958A-66F1-6345-092A8962C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997"/>
            <a:ext cx="12192000" cy="6020006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39FF0481-9387-D2E1-F753-70183A7EA36E}"/>
              </a:ext>
            </a:extLst>
          </p:cNvPr>
          <p:cNvSpPr txBox="1"/>
          <p:nvPr/>
        </p:nvSpPr>
        <p:spPr>
          <a:xfrm>
            <a:off x="210261" y="4923289"/>
            <a:ext cx="220943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For each date, see which tasks must be completed</a:t>
            </a:r>
            <a:endParaRPr lang="hr-HR" dirty="0"/>
          </a:p>
        </p:txBody>
      </p: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F21B6CD9-DB38-737B-A9F4-7387081F9436}"/>
              </a:ext>
            </a:extLst>
          </p:cNvPr>
          <p:cNvCxnSpPr/>
          <p:nvPr/>
        </p:nvCxnSpPr>
        <p:spPr>
          <a:xfrm flipV="1">
            <a:off x="948906" y="4132053"/>
            <a:ext cx="0" cy="776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725BF4CF-63A5-78C7-1EF5-6449D7BA33CA}"/>
              </a:ext>
            </a:extLst>
          </p:cNvPr>
          <p:cNvSpPr txBox="1"/>
          <p:nvPr/>
        </p:nvSpPr>
        <p:spPr>
          <a:xfrm>
            <a:off x="2820838" y="4923289"/>
            <a:ext cx="22094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err="1"/>
              <a:t>Task</a:t>
            </a:r>
            <a:r>
              <a:rPr lang="hr-HR" dirty="0"/>
              <a:t> display</a:t>
            </a:r>
          </a:p>
        </p:txBody>
      </p: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3838B414-E1D7-D558-505D-6D2BA9977CBE}"/>
              </a:ext>
            </a:extLst>
          </p:cNvPr>
          <p:cNvCxnSpPr>
            <a:stCxn id="16" idx="0"/>
          </p:cNvCxnSpPr>
          <p:nvPr/>
        </p:nvCxnSpPr>
        <p:spPr>
          <a:xfrm flipH="1" flipV="1">
            <a:off x="3925019" y="4236812"/>
            <a:ext cx="539" cy="686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AAF609B3-ED12-C8D4-18E4-D354DADD69EC}"/>
              </a:ext>
            </a:extLst>
          </p:cNvPr>
          <p:cNvSpPr txBox="1"/>
          <p:nvPr/>
        </p:nvSpPr>
        <p:spPr>
          <a:xfrm>
            <a:off x="8143338" y="982220"/>
            <a:ext cx="28725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/>
              <a:t>Choose </a:t>
            </a:r>
            <a:r>
              <a:rPr lang="hr-HR" dirty="0" err="1"/>
              <a:t>Given</a:t>
            </a:r>
            <a:r>
              <a:rPr lang="hr-HR" dirty="0"/>
              <a:t> 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Received</a:t>
            </a:r>
            <a:r>
              <a:rPr lang="hr-HR" dirty="0"/>
              <a:t> </a:t>
            </a:r>
            <a:r>
              <a:rPr lang="hr-HR" dirty="0" err="1"/>
              <a:t>tasks</a:t>
            </a:r>
            <a:endParaRPr lang="hr-HR" dirty="0"/>
          </a:p>
        </p:txBody>
      </p:sp>
      <p:cxnSp>
        <p:nvCxnSpPr>
          <p:cNvPr id="26" name="Poveznik: kutno 25">
            <a:extLst>
              <a:ext uri="{FF2B5EF4-FFF2-40B4-BE49-F238E27FC236}">
                <a16:creationId xmlns:a16="http://schemas.microsoft.com/office/drawing/2014/main" id="{B29ABBC3-5A9E-BD16-0964-6417A1E5B02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737900" y="1351551"/>
            <a:ext cx="405438" cy="2138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0B13159F-753C-F7E0-C016-CAE0E55583C6}"/>
              </a:ext>
            </a:extLst>
          </p:cNvPr>
          <p:cNvSpPr txBox="1"/>
          <p:nvPr/>
        </p:nvSpPr>
        <p:spPr>
          <a:xfrm>
            <a:off x="6096000" y="4740750"/>
            <a:ext cx="257875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After an event relevant to you occurs, you receive a notification.</a:t>
            </a:r>
            <a:endParaRPr lang="hr-HR" dirty="0"/>
          </a:p>
        </p:txBody>
      </p:sp>
      <p:cxnSp>
        <p:nvCxnSpPr>
          <p:cNvPr id="35" name="Ravni poveznik sa strelicom 34">
            <a:extLst>
              <a:ext uri="{FF2B5EF4-FFF2-40B4-BE49-F238E27FC236}">
                <a16:creationId xmlns:a16="http://schemas.microsoft.com/office/drawing/2014/main" id="{FDB589CE-1B12-4662-38C4-A491C9DDE0E1}"/>
              </a:ext>
            </a:extLst>
          </p:cNvPr>
          <p:cNvCxnSpPr>
            <a:stCxn id="33" idx="3"/>
          </p:cNvCxnSpPr>
          <p:nvPr/>
        </p:nvCxnSpPr>
        <p:spPr>
          <a:xfrm>
            <a:off x="8674759" y="5202415"/>
            <a:ext cx="10299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E5C19A0D-B278-EEB7-9691-442D1E7CAE5F}"/>
              </a:ext>
            </a:extLst>
          </p:cNvPr>
          <p:cNvSpPr txBox="1"/>
          <p:nvPr/>
        </p:nvSpPr>
        <p:spPr>
          <a:xfrm>
            <a:off x="3187461" y="225177"/>
            <a:ext cx="26612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err="1"/>
              <a:t>Easy</a:t>
            </a:r>
            <a:r>
              <a:rPr lang="hr-HR" dirty="0"/>
              <a:t> </a:t>
            </a:r>
            <a:r>
              <a:rPr lang="hr-HR" dirty="0" err="1"/>
              <a:t>sorting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searching</a:t>
            </a:r>
            <a:endParaRPr lang="hr-HR" dirty="0"/>
          </a:p>
        </p:txBody>
      </p:sp>
      <p:cxnSp>
        <p:nvCxnSpPr>
          <p:cNvPr id="39" name="Poveznik: kutno 38">
            <a:extLst>
              <a:ext uri="{FF2B5EF4-FFF2-40B4-BE49-F238E27FC236}">
                <a16:creationId xmlns:a16="http://schemas.microsoft.com/office/drawing/2014/main" id="{F0B6D7CF-AC20-BFF7-644C-FAC75C18310A}"/>
              </a:ext>
            </a:extLst>
          </p:cNvPr>
          <p:cNvCxnSpPr>
            <a:stCxn id="37" idx="3"/>
          </p:cNvCxnSpPr>
          <p:nvPr/>
        </p:nvCxnSpPr>
        <p:spPr>
          <a:xfrm flipH="1">
            <a:off x="5538158" y="409843"/>
            <a:ext cx="310551" cy="1398088"/>
          </a:xfrm>
          <a:prstGeom prst="bentConnector4">
            <a:avLst>
              <a:gd name="adj1" fmla="val -73611"/>
              <a:gd name="adj2" fmla="val 566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avokutnik 39">
            <a:extLst>
              <a:ext uri="{FF2B5EF4-FFF2-40B4-BE49-F238E27FC236}">
                <a16:creationId xmlns:a16="http://schemas.microsoft.com/office/drawing/2014/main" id="{3ABC289E-16D5-0C01-73D0-C113A4FC0D33}"/>
              </a:ext>
            </a:extLst>
          </p:cNvPr>
          <p:cNvSpPr/>
          <p:nvPr/>
        </p:nvSpPr>
        <p:spPr>
          <a:xfrm>
            <a:off x="8526659" y="5589917"/>
            <a:ext cx="1029959" cy="6939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2" grpId="0" animBg="1"/>
      <p:bldP spid="33" grpId="0" animBg="1"/>
      <p:bldP spid="37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0F51E7E-0980-4671-8E08-F7E71D0DC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5181ED-559D-4048-A0F3-C655473A2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Rezervirano mjesto sadržaja 7" descr="Slika na kojoj se prikazuje tekst, snimka zaslona, softver, Ikona na računalu&#10;&#10;Opis je automatski generiran">
            <a:extLst>
              <a:ext uri="{FF2B5EF4-FFF2-40B4-BE49-F238E27FC236}">
                <a16:creationId xmlns:a16="http://schemas.microsoft.com/office/drawing/2014/main" id="{9FE20256-738F-4E30-65DD-906E57211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02" r="6237" b="1"/>
          <a:stretch/>
        </p:blipFill>
        <p:spPr>
          <a:xfrm>
            <a:off x="367744" y="334926"/>
            <a:ext cx="11451196" cy="6188146"/>
          </a:xfrm>
          <a:prstGeom prst="rect">
            <a:avLst/>
          </a:pr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F4021D-5D63-B8D2-A6F7-97F6A83F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60C1EEF-32AF-0AB0-A88D-7A46CE84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10/17/2023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4C61568-6CE4-9DA1-A998-9BC65669F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8771CCA-6795-C422-E0FE-FCF6E9EFE41D}"/>
              </a:ext>
            </a:extLst>
          </p:cNvPr>
          <p:cNvSpPr txBox="1"/>
          <p:nvPr/>
        </p:nvSpPr>
        <p:spPr>
          <a:xfrm>
            <a:off x="7884543" y="845389"/>
            <a:ext cx="27000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Fill in the basic information about the task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1654F32-2C6E-A60A-752D-B2EEBF212FF3}"/>
              </a:ext>
            </a:extLst>
          </p:cNvPr>
          <p:cNvSpPr txBox="1"/>
          <p:nvPr/>
        </p:nvSpPr>
        <p:spPr>
          <a:xfrm>
            <a:off x="7635126" y="1826646"/>
            <a:ext cx="20444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If necessary, add a file (up to 10MB).</a:t>
            </a: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B0ABB14-9E95-2CAB-B912-D7455DF6D756}"/>
              </a:ext>
            </a:extLst>
          </p:cNvPr>
          <p:cNvSpPr txBox="1"/>
          <p:nvPr/>
        </p:nvSpPr>
        <p:spPr>
          <a:xfrm>
            <a:off x="9747848" y="1846955"/>
            <a:ext cx="20257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err="1"/>
              <a:t>Multiple</a:t>
            </a:r>
            <a:r>
              <a:rPr lang="hr-HR" dirty="0"/>
              <a:t> </a:t>
            </a:r>
            <a:r>
              <a:rPr lang="hr-HR" dirty="0" err="1"/>
              <a:t>files</a:t>
            </a:r>
            <a:r>
              <a:rPr lang="hr-HR" dirty="0"/>
              <a:t> </a:t>
            </a:r>
            <a:r>
              <a:rPr lang="hr-HR" dirty="0" err="1"/>
              <a:t>require</a:t>
            </a:r>
            <a:r>
              <a:rPr lang="hr-HR" dirty="0"/>
              <a:t> ZIP</a:t>
            </a:r>
          </a:p>
        </p:txBody>
      </p: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629D2667-66C7-5B3B-18BC-244BCD12D066}"/>
              </a:ext>
            </a:extLst>
          </p:cNvPr>
          <p:cNvCxnSpPr/>
          <p:nvPr/>
        </p:nvCxnSpPr>
        <p:spPr>
          <a:xfrm flipH="1">
            <a:off x="7194430" y="1181819"/>
            <a:ext cx="690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58E0B815-CDF1-3D1E-5769-CC76A2C34098}"/>
              </a:ext>
            </a:extLst>
          </p:cNvPr>
          <p:cNvCxnSpPr/>
          <p:nvPr/>
        </p:nvCxnSpPr>
        <p:spPr>
          <a:xfrm flipH="1">
            <a:off x="6461185" y="2493286"/>
            <a:ext cx="1173942" cy="8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sa strelicom 24">
            <a:extLst>
              <a:ext uri="{FF2B5EF4-FFF2-40B4-BE49-F238E27FC236}">
                <a16:creationId xmlns:a16="http://schemas.microsoft.com/office/drawing/2014/main" id="{CE5050DD-0A88-B5F1-2966-A0071A700D92}"/>
              </a:ext>
            </a:extLst>
          </p:cNvPr>
          <p:cNvCxnSpPr>
            <a:cxnSpLocks/>
          </p:cNvCxnSpPr>
          <p:nvPr/>
        </p:nvCxnSpPr>
        <p:spPr>
          <a:xfrm flipH="1" flipV="1">
            <a:off x="6455869" y="2600110"/>
            <a:ext cx="1173942" cy="393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47D7376C-E585-5F4E-2C22-B498CA20C532}"/>
              </a:ext>
            </a:extLst>
          </p:cNvPr>
          <p:cNvSpPr txBox="1"/>
          <p:nvPr/>
        </p:nvSpPr>
        <p:spPr>
          <a:xfrm>
            <a:off x="7629811" y="2914224"/>
            <a:ext cx="204977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Double-clicking this location deletes the selected file</a:t>
            </a:r>
            <a:endParaRPr lang="hr-HR" dirty="0"/>
          </a:p>
        </p:txBody>
      </p:sp>
      <p:cxnSp>
        <p:nvCxnSpPr>
          <p:cNvPr id="32" name="Ravni poveznik sa strelicom 31">
            <a:extLst>
              <a:ext uri="{FF2B5EF4-FFF2-40B4-BE49-F238E27FC236}">
                <a16:creationId xmlns:a16="http://schemas.microsoft.com/office/drawing/2014/main" id="{FC68A715-BC7F-4D2D-8DBC-05A86AEC620F}"/>
              </a:ext>
            </a:extLst>
          </p:cNvPr>
          <p:cNvCxnSpPr>
            <a:cxnSpLocks/>
          </p:cNvCxnSpPr>
          <p:nvPr/>
        </p:nvCxnSpPr>
        <p:spPr>
          <a:xfrm>
            <a:off x="4390845" y="1088953"/>
            <a:ext cx="2803585" cy="132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EACAF2BF-4EE1-9903-E7F0-39B6477C9F67}"/>
              </a:ext>
            </a:extLst>
          </p:cNvPr>
          <p:cNvSpPr txBox="1"/>
          <p:nvPr/>
        </p:nvSpPr>
        <p:spPr>
          <a:xfrm>
            <a:off x="983412" y="430621"/>
            <a:ext cx="323954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Left-clicking on this place allows expanding the task description for longer tasks</a:t>
            </a:r>
            <a:endParaRPr lang="hr-HR" dirty="0"/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57CB7AE6-4E4B-50A4-D6FA-AA56F7D9DB84}"/>
              </a:ext>
            </a:extLst>
          </p:cNvPr>
          <p:cNvSpPr txBox="1"/>
          <p:nvPr/>
        </p:nvSpPr>
        <p:spPr>
          <a:xfrm>
            <a:off x="1052423" y="1595887"/>
            <a:ext cx="303834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Select the people responsible for the task. Hold CTRL and select multiple.</a:t>
            </a:r>
            <a:endParaRPr lang="hr-HR" dirty="0"/>
          </a:p>
        </p:txBody>
      </p:sp>
      <p:cxnSp>
        <p:nvCxnSpPr>
          <p:cNvPr id="37" name="Ravni poveznik sa strelicom 36">
            <a:extLst>
              <a:ext uri="{FF2B5EF4-FFF2-40B4-BE49-F238E27FC236}">
                <a16:creationId xmlns:a16="http://schemas.microsoft.com/office/drawing/2014/main" id="{2558ECB8-2D99-430A-CBC6-255F40C061A0}"/>
              </a:ext>
            </a:extLst>
          </p:cNvPr>
          <p:cNvCxnSpPr>
            <a:stCxn id="35" idx="3"/>
          </p:cNvCxnSpPr>
          <p:nvPr/>
        </p:nvCxnSpPr>
        <p:spPr>
          <a:xfrm>
            <a:off x="4090763" y="2057552"/>
            <a:ext cx="684679" cy="1160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C314CA00-61D4-E2FE-5237-88D59C4176D6}"/>
              </a:ext>
            </a:extLst>
          </p:cNvPr>
          <p:cNvSpPr txBox="1"/>
          <p:nvPr/>
        </p:nvSpPr>
        <p:spPr>
          <a:xfrm>
            <a:off x="1052423" y="2749976"/>
            <a:ext cx="30330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Select the desired completion date and priority</a:t>
            </a:r>
            <a:endParaRPr lang="hr-HR" dirty="0"/>
          </a:p>
        </p:txBody>
      </p:sp>
      <p:cxnSp>
        <p:nvCxnSpPr>
          <p:cNvPr id="40" name="Ravni poveznik sa strelicom 39">
            <a:extLst>
              <a:ext uri="{FF2B5EF4-FFF2-40B4-BE49-F238E27FC236}">
                <a16:creationId xmlns:a16="http://schemas.microsoft.com/office/drawing/2014/main" id="{057B75F6-7008-92F9-D233-2D1934388FC8}"/>
              </a:ext>
            </a:extLst>
          </p:cNvPr>
          <p:cNvCxnSpPr>
            <a:stCxn id="38" idx="3"/>
          </p:cNvCxnSpPr>
          <p:nvPr/>
        </p:nvCxnSpPr>
        <p:spPr>
          <a:xfrm>
            <a:off x="4085448" y="3073142"/>
            <a:ext cx="684679" cy="60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sa strelicom 41">
            <a:extLst>
              <a:ext uri="{FF2B5EF4-FFF2-40B4-BE49-F238E27FC236}">
                <a16:creationId xmlns:a16="http://schemas.microsoft.com/office/drawing/2014/main" id="{7CDFFFD2-F2AD-5FC7-0E5F-CD30526974FE}"/>
              </a:ext>
            </a:extLst>
          </p:cNvPr>
          <p:cNvCxnSpPr/>
          <p:nvPr/>
        </p:nvCxnSpPr>
        <p:spPr>
          <a:xfrm>
            <a:off x="4090763" y="3312543"/>
            <a:ext cx="679364" cy="525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CED1D108-7E2D-FE0E-FEF5-EAFA615E2B5E}"/>
              </a:ext>
            </a:extLst>
          </p:cNvPr>
          <p:cNvSpPr txBox="1"/>
          <p:nvPr/>
        </p:nvSpPr>
        <p:spPr>
          <a:xfrm>
            <a:off x="1032208" y="3475207"/>
            <a:ext cx="302771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can assign a task to 1 or more projects that you can then search by later</a:t>
            </a:r>
            <a:endParaRPr lang="hr-HR" dirty="0"/>
          </a:p>
        </p:txBody>
      </p:sp>
      <p:cxnSp>
        <p:nvCxnSpPr>
          <p:cNvPr id="45" name="Ravni poveznik sa strelicom 44">
            <a:extLst>
              <a:ext uri="{FF2B5EF4-FFF2-40B4-BE49-F238E27FC236}">
                <a16:creationId xmlns:a16="http://schemas.microsoft.com/office/drawing/2014/main" id="{4431C74C-0DAD-2459-3032-35F2F9D36886}"/>
              </a:ext>
            </a:extLst>
          </p:cNvPr>
          <p:cNvCxnSpPr>
            <a:stCxn id="43" idx="3"/>
          </p:cNvCxnSpPr>
          <p:nvPr/>
        </p:nvCxnSpPr>
        <p:spPr>
          <a:xfrm>
            <a:off x="4059918" y="3936872"/>
            <a:ext cx="750659" cy="178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niOkvir 45">
            <a:extLst>
              <a:ext uri="{FF2B5EF4-FFF2-40B4-BE49-F238E27FC236}">
                <a16:creationId xmlns:a16="http://schemas.microsoft.com/office/drawing/2014/main" id="{8D6C27F3-D4D8-BA40-BBFF-474B97658816}"/>
              </a:ext>
            </a:extLst>
          </p:cNvPr>
          <p:cNvSpPr txBox="1"/>
          <p:nvPr/>
        </p:nvSpPr>
        <p:spPr>
          <a:xfrm>
            <a:off x="8111869" y="4118941"/>
            <a:ext cx="357133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can also add read-only users to a task. These are users who cannot submit reports for the task </a:t>
            </a:r>
            <a:r>
              <a:rPr lang="hr-HR" dirty="0"/>
              <a:t>n</a:t>
            </a:r>
            <a:r>
              <a:rPr lang="en-US" dirty="0"/>
              <a:t>or are</a:t>
            </a:r>
            <a:r>
              <a:rPr lang="hr-HR" dirty="0"/>
              <a:t> </a:t>
            </a:r>
            <a:r>
              <a:rPr lang="hr-HR" dirty="0" err="1"/>
              <a:t>they</a:t>
            </a:r>
            <a:r>
              <a:rPr lang="en-US" dirty="0"/>
              <a:t> in charge of it, but can only read what others </a:t>
            </a:r>
            <a:r>
              <a:rPr lang="hr-HR" dirty="0" err="1"/>
              <a:t>submit</a:t>
            </a:r>
            <a:endParaRPr lang="hr-HR" dirty="0"/>
          </a:p>
        </p:txBody>
      </p:sp>
      <p:cxnSp>
        <p:nvCxnSpPr>
          <p:cNvPr id="48" name="Ravni poveznik sa strelicom 47">
            <a:extLst>
              <a:ext uri="{FF2B5EF4-FFF2-40B4-BE49-F238E27FC236}">
                <a16:creationId xmlns:a16="http://schemas.microsoft.com/office/drawing/2014/main" id="{0B549AFA-0863-6171-A164-32E6758A5F47}"/>
              </a:ext>
            </a:extLst>
          </p:cNvPr>
          <p:cNvCxnSpPr>
            <a:stCxn id="46" idx="1"/>
          </p:cNvCxnSpPr>
          <p:nvPr/>
        </p:nvCxnSpPr>
        <p:spPr>
          <a:xfrm flipH="1">
            <a:off x="7194430" y="4857605"/>
            <a:ext cx="917439" cy="16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426AE095-DBFD-0D14-4513-1826EC04165B}"/>
              </a:ext>
            </a:extLst>
          </p:cNvPr>
          <p:cNvSpPr txBox="1"/>
          <p:nvPr/>
        </p:nvSpPr>
        <p:spPr>
          <a:xfrm>
            <a:off x="1027086" y="4738591"/>
            <a:ext cx="301737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can also assign conditions to the task in the form of other tasks. Those other tasks must be completed before the current task can be started.</a:t>
            </a:r>
            <a:endParaRPr lang="hr-HR" dirty="0"/>
          </a:p>
        </p:txBody>
      </p:sp>
      <p:cxnSp>
        <p:nvCxnSpPr>
          <p:cNvPr id="51" name="Ravni poveznik sa strelicom 50">
            <a:extLst>
              <a:ext uri="{FF2B5EF4-FFF2-40B4-BE49-F238E27FC236}">
                <a16:creationId xmlns:a16="http://schemas.microsoft.com/office/drawing/2014/main" id="{AAC44EBD-BF9A-F470-217D-BB8D3798812B}"/>
              </a:ext>
            </a:extLst>
          </p:cNvPr>
          <p:cNvCxnSpPr>
            <a:stCxn id="49" idx="3"/>
          </p:cNvCxnSpPr>
          <p:nvPr/>
        </p:nvCxnSpPr>
        <p:spPr>
          <a:xfrm>
            <a:off x="4044456" y="5477255"/>
            <a:ext cx="725671" cy="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0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7" grpId="0" animBg="1"/>
      <p:bldP spid="33" grpId="0" animBg="1"/>
      <p:bldP spid="35" grpId="0" animBg="1"/>
      <p:bldP spid="38" grpId="0" animBg="1"/>
      <p:bldP spid="43" grpId="0" animBg="1"/>
      <p:bldP spid="46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6596AA9-B120-4DE3-9A80-7DB4BD12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Rezervirano mjesto sadržaja 7" descr="Slika na kojoj se prikazuje tekst, softver, Ikona na računalu, Multimedijski softver&#10;&#10;Opis je automatski generiran">
            <a:extLst>
              <a:ext uri="{FF2B5EF4-FFF2-40B4-BE49-F238E27FC236}">
                <a16:creationId xmlns:a16="http://schemas.microsoft.com/office/drawing/2014/main" id="{265C5D8E-7296-BF3E-AC1D-4DBA67B5F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31" r="6445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72DB240-7BB3-2434-C72B-611CC9BD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BCCDCD9-E825-AC20-C1B1-DC74CAFB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10/17/2023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84650A-FE91-48C5-5A93-E4D6AA02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6C71C16-47C7-C544-2223-D31C5DF426E6}"/>
              </a:ext>
            </a:extLst>
          </p:cNvPr>
          <p:cNvSpPr txBox="1"/>
          <p:nvPr/>
        </p:nvSpPr>
        <p:spPr>
          <a:xfrm>
            <a:off x="8289985" y="1914259"/>
            <a:ext cx="3260783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can also add the task to the board.</a:t>
            </a:r>
          </a:p>
          <a:p>
            <a:r>
              <a:rPr lang="en-US" dirty="0"/>
              <a:t>Boards group several users who, after receiving a task on the board, can choose who will take it over.</a:t>
            </a:r>
            <a:endParaRPr lang="hr-HR" dirty="0"/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41CDFB4B-8E51-FCDC-F888-195CFD40A4E9}"/>
              </a:ext>
            </a:extLst>
          </p:cNvPr>
          <p:cNvCxnSpPr/>
          <p:nvPr/>
        </p:nvCxnSpPr>
        <p:spPr>
          <a:xfrm flipH="1">
            <a:off x="7263442" y="2527540"/>
            <a:ext cx="1009290" cy="586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1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DD2E98-F85F-4C9F-B090-4DF4DA71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619FA3B-6977-47DB-8048-B342BD3B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824" y="274145"/>
            <a:ext cx="10351830" cy="5770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Rezervirano mjesto sadržaja 7" descr="Slika na kojoj se prikazuje snimka zaslona, tekst, crta&#10;&#10;Opis je automatski generiran">
            <a:extLst>
              <a:ext uri="{FF2B5EF4-FFF2-40B4-BE49-F238E27FC236}">
                <a16:creationId xmlns:a16="http://schemas.microsoft.com/office/drawing/2014/main" id="{52C2FB35-85EE-472A-FBED-10E300531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982" y="514805"/>
            <a:ext cx="9390797" cy="1784251"/>
          </a:xfrm>
          <a:prstGeom prst="rect">
            <a:avLst/>
          </a:pr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E83AB10-6E3F-75EC-0EB8-7F7B9F14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120954B-CBD9-5F35-38A8-B5161614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10/17/2023</a:t>
            </a:fld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FC8561F-F600-6E76-02C5-40DA2689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260498"/>
            <a:ext cx="11456511" cy="62625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260498"/>
            <a:ext cx="0" cy="6262576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6047437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07B81A-3898-46B4-BFC6-9787CAF2E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46394" y="6047437"/>
            <a:ext cx="0" cy="47563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06F6C2F6-7E25-C1DC-54D6-792736AA41C7}"/>
              </a:ext>
            </a:extLst>
          </p:cNvPr>
          <p:cNvSpPr txBox="1"/>
          <p:nvPr/>
        </p:nvSpPr>
        <p:spPr>
          <a:xfrm>
            <a:off x="718475" y="2096079"/>
            <a:ext cx="358370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Create a new </a:t>
            </a:r>
            <a:r>
              <a:rPr lang="hr-HR" dirty="0" err="1"/>
              <a:t>board</a:t>
            </a:r>
            <a:r>
              <a:rPr lang="en-US" dirty="0"/>
              <a:t> with a title and description</a:t>
            </a:r>
            <a:endParaRPr lang="hr-HR" dirty="0"/>
          </a:p>
        </p:txBody>
      </p:sp>
      <p:cxnSp>
        <p:nvCxnSpPr>
          <p:cNvPr id="18" name="Poveznik: kutno 17">
            <a:extLst>
              <a:ext uri="{FF2B5EF4-FFF2-40B4-BE49-F238E27FC236}">
                <a16:creationId xmlns:a16="http://schemas.microsoft.com/office/drawing/2014/main" id="{83F6BC61-DF9F-6C44-C7EE-963F50C28D8B}"/>
              </a:ext>
            </a:extLst>
          </p:cNvPr>
          <p:cNvCxnSpPr>
            <a:cxnSpLocks/>
            <a:stCxn id="14" idx="0"/>
          </p:cNvCxnSpPr>
          <p:nvPr/>
        </p:nvCxnSpPr>
        <p:spPr>
          <a:xfrm rot="5400000" flipH="1" flipV="1">
            <a:off x="3084078" y="737467"/>
            <a:ext cx="784864" cy="193236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37D90574-18D4-7672-E7E7-132A4E334B2E}"/>
              </a:ext>
            </a:extLst>
          </p:cNvPr>
          <p:cNvSpPr txBox="1"/>
          <p:nvPr/>
        </p:nvSpPr>
        <p:spPr>
          <a:xfrm>
            <a:off x="6211019" y="2555936"/>
            <a:ext cx="273122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Edit which </a:t>
            </a:r>
            <a:r>
              <a:rPr lang="hr-HR" dirty="0" err="1"/>
              <a:t>boards</a:t>
            </a:r>
            <a:r>
              <a:rPr lang="en-US" dirty="0"/>
              <a:t> are active and which are inactive</a:t>
            </a:r>
            <a:endParaRPr lang="hr-HR" dirty="0"/>
          </a:p>
        </p:txBody>
      </p:sp>
      <p:cxnSp>
        <p:nvCxnSpPr>
          <p:cNvPr id="30" name="Poveznik: kutno 29">
            <a:extLst>
              <a:ext uri="{FF2B5EF4-FFF2-40B4-BE49-F238E27FC236}">
                <a16:creationId xmlns:a16="http://schemas.microsoft.com/office/drawing/2014/main" id="{AAFA8CD5-D86D-9DCE-1F30-9C9F12A515AC}"/>
              </a:ext>
            </a:extLst>
          </p:cNvPr>
          <p:cNvCxnSpPr>
            <a:stCxn id="26" idx="1"/>
          </p:cNvCxnSpPr>
          <p:nvPr/>
        </p:nvCxnSpPr>
        <p:spPr>
          <a:xfrm rot="10800000">
            <a:off x="5020581" y="2213713"/>
            <a:ext cx="1190439" cy="8038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0FA58A14-E471-1459-8705-B876B452356E}"/>
              </a:ext>
            </a:extLst>
          </p:cNvPr>
          <p:cNvSpPr txBox="1"/>
          <p:nvPr/>
        </p:nvSpPr>
        <p:spPr>
          <a:xfrm>
            <a:off x="3709358" y="3648974"/>
            <a:ext cx="238664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err="1"/>
              <a:t>Edit</a:t>
            </a:r>
            <a:r>
              <a:rPr lang="hr-HR" dirty="0"/>
              <a:t> </a:t>
            </a:r>
            <a:r>
              <a:rPr lang="hr-HR" dirty="0" err="1"/>
              <a:t>board</a:t>
            </a:r>
            <a:r>
              <a:rPr lang="hr-HR" dirty="0"/>
              <a:t> </a:t>
            </a:r>
            <a:r>
              <a:rPr lang="hr-HR" dirty="0" err="1"/>
              <a:t>members</a:t>
            </a:r>
            <a:endParaRPr lang="hr-HR" dirty="0"/>
          </a:p>
        </p:txBody>
      </p:sp>
      <p:cxnSp>
        <p:nvCxnSpPr>
          <p:cNvPr id="37" name="Ravni poveznik sa strelicom 36">
            <a:extLst>
              <a:ext uri="{FF2B5EF4-FFF2-40B4-BE49-F238E27FC236}">
                <a16:creationId xmlns:a16="http://schemas.microsoft.com/office/drawing/2014/main" id="{15F00326-D5D3-1F6A-8040-A22212F383CE}"/>
              </a:ext>
            </a:extLst>
          </p:cNvPr>
          <p:cNvCxnSpPr>
            <a:cxnSpLocks/>
          </p:cNvCxnSpPr>
          <p:nvPr/>
        </p:nvCxnSpPr>
        <p:spPr>
          <a:xfrm flipV="1">
            <a:off x="4623953" y="2281727"/>
            <a:ext cx="0" cy="1364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96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DD2E98-F85F-4C9F-B090-4DF4DA71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619FA3B-6977-47DB-8048-B342BD3B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824" y="274145"/>
            <a:ext cx="10351830" cy="5770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ED690B4-74B7-2317-781D-B00415AEC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686"/>
            <a:ext cx="9390797" cy="9408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pic>
        <p:nvPicPr>
          <p:cNvPr id="7" name="Rezervirano mjesto sadržaja 6" descr="Slika na kojoj se prikazuje snimka zaslona, tekst&#10;&#10;Opis je automatski generiran">
            <a:extLst>
              <a:ext uri="{FF2B5EF4-FFF2-40B4-BE49-F238E27FC236}">
                <a16:creationId xmlns:a16="http://schemas.microsoft.com/office/drawing/2014/main" id="{BCC70BC7-D338-6835-1BFB-7642A7B71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2" y="430621"/>
            <a:ext cx="9390797" cy="2676378"/>
          </a:xfrm>
          <a:prstGeom prst="rect">
            <a:avLst/>
          </a:pr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A25D897-FA0E-2054-0DA7-8ACF6E11D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726E9C-4C61-0623-5E4B-6E6DC85B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10/17/2023</a:t>
            </a:fld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132BFC-B9AB-9C7C-CD93-E3AF1900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260498"/>
            <a:ext cx="11456511" cy="62625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260498"/>
            <a:ext cx="0" cy="6262576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6047437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F07B81A-3898-46B4-BFC6-9787CAF2E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46394" y="6047437"/>
            <a:ext cx="0" cy="47563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>
            <a:extLst>
              <a:ext uri="{FF2B5EF4-FFF2-40B4-BE49-F238E27FC236}">
                <a16:creationId xmlns:a16="http://schemas.microsoft.com/office/drawing/2014/main" id="{07AB2F17-90C3-7DD6-B024-1F6D9517A1E9}"/>
              </a:ext>
            </a:extLst>
          </p:cNvPr>
          <p:cNvSpPr txBox="1"/>
          <p:nvPr/>
        </p:nvSpPr>
        <p:spPr>
          <a:xfrm>
            <a:off x="555650" y="1452447"/>
            <a:ext cx="224286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Edit who is currently active on a particular board</a:t>
            </a:r>
            <a:endParaRPr lang="hr-HR" dirty="0"/>
          </a:p>
        </p:txBody>
      </p: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A117CFC6-7A4F-869E-4D80-78CC9AAA0C04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798518" y="1644555"/>
            <a:ext cx="1402546" cy="269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102404DF-505C-4175-E331-6D8BF65086AE}"/>
              </a:ext>
            </a:extLst>
          </p:cNvPr>
          <p:cNvCxnSpPr/>
          <p:nvPr/>
        </p:nvCxnSpPr>
        <p:spPr>
          <a:xfrm>
            <a:off x="2806108" y="2087592"/>
            <a:ext cx="1438088" cy="288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94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DD2E98-F85F-4C9F-B090-4DF4DA71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619FA3B-6977-47DB-8048-B342BD3B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824" y="274145"/>
            <a:ext cx="10351830" cy="5770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A3B5C71-1718-68E6-F112-EA2A6FDA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686"/>
            <a:ext cx="9390797" cy="9408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80C70C4D-E345-EE76-2631-2BFA58753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198" y="616280"/>
            <a:ext cx="9961702" cy="2191574"/>
          </a:xfrm>
          <a:prstGeom prst="rect">
            <a:avLst/>
          </a:pr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BB12303-467A-2A34-A491-5C20054CD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B721FE9-32BB-74CF-80D9-333FE366C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10/17/2023</a:t>
            </a:fld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99939FD-F546-D350-5AA6-92813B6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260498"/>
            <a:ext cx="11456511" cy="62625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260498"/>
            <a:ext cx="0" cy="6262576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6047437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07B81A-3898-46B4-BFC6-9787CAF2E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46394" y="6047437"/>
            <a:ext cx="0" cy="47563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8">
            <a:extLst>
              <a:ext uri="{FF2B5EF4-FFF2-40B4-BE49-F238E27FC236}">
                <a16:creationId xmlns:a16="http://schemas.microsoft.com/office/drawing/2014/main" id="{FA18C5B6-AE4F-C2E3-53DC-96F06B9CBD12}"/>
              </a:ext>
            </a:extLst>
          </p:cNvPr>
          <p:cNvSpPr txBox="1"/>
          <p:nvPr/>
        </p:nvSpPr>
        <p:spPr>
          <a:xfrm>
            <a:off x="1376218" y="3186545"/>
            <a:ext cx="813723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On the board section, we see all the tasks from the boards to which we are connected.</a:t>
            </a:r>
          </a:p>
          <a:p>
            <a:r>
              <a:rPr lang="en-US" dirty="0"/>
              <a:t>We can take over the task there.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119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DD2E98-F85F-4C9F-B090-4DF4DA71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619FA3B-6977-47DB-8048-B342BD3B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824" y="274145"/>
            <a:ext cx="10351830" cy="5770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F32E855-BD28-5702-484B-7E955216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686"/>
            <a:ext cx="9390797" cy="9408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pic>
        <p:nvPicPr>
          <p:cNvPr id="8" name="Rezervirano mjesto sadržaja 7" descr="Slika na kojoj se prikazuje snimka zaslona, tekst&#10;&#10;Opis je automatski generiran">
            <a:extLst>
              <a:ext uri="{FF2B5EF4-FFF2-40B4-BE49-F238E27FC236}">
                <a16:creationId xmlns:a16="http://schemas.microsoft.com/office/drawing/2014/main" id="{5E93739A-06AD-2657-EDF9-CB7B3BFA6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2" y="571934"/>
            <a:ext cx="9390797" cy="1995544"/>
          </a:xfrm>
          <a:prstGeom prst="rect">
            <a:avLst/>
          </a:pr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3501C83-1345-2813-39E2-83F7FE8F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CE4276-840D-12DE-AE76-B6B62C37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10/17/2023</a:t>
            </a:fld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006E1D-965E-094B-693A-3B4503DF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260498"/>
            <a:ext cx="11456511" cy="62625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260498"/>
            <a:ext cx="0" cy="6262576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6047437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07B81A-3898-46B4-BFC6-9787CAF2E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46394" y="6047437"/>
            <a:ext cx="0" cy="47563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118F1B23-40D8-04EA-8206-22D7973D6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75" y="2935308"/>
            <a:ext cx="9228276" cy="2646083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6BDB1772-94F5-7219-F313-65E91527E497}"/>
              </a:ext>
            </a:extLst>
          </p:cNvPr>
          <p:cNvSpPr txBox="1"/>
          <p:nvPr/>
        </p:nvSpPr>
        <p:spPr>
          <a:xfrm>
            <a:off x="6340415" y="1388853"/>
            <a:ext cx="300199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Adding and editing project activities is the same as with a board.</a:t>
            </a:r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AEECCBE-07D1-22BC-C741-FEE4B362203C}"/>
              </a:ext>
            </a:extLst>
          </p:cNvPr>
          <p:cNvSpPr txBox="1"/>
          <p:nvPr/>
        </p:nvSpPr>
        <p:spPr>
          <a:xfrm>
            <a:off x="6987396" y="3726611"/>
            <a:ext cx="261380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It is possible to add other team members to the project so they can use it too.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960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Memo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552</Words>
  <Application>Microsoft Office PowerPoint</Application>
  <PresentationFormat>Široki zaslon</PresentationFormat>
  <Paragraphs>73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Elephant</vt:lpstr>
      <vt:lpstr>Sitka Text</vt:lpstr>
      <vt:lpstr>Univers Condensed</vt:lpstr>
      <vt:lpstr>MemoVTI</vt:lpstr>
      <vt:lpstr>Essential Guide for teams</vt:lpstr>
      <vt:lpstr>Which problems does WonTask solve?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app.wontask.com</vt:lpstr>
      <vt:lpstr>When creating an account, enter the company ID that your moderator must give you. </vt:lpstr>
      <vt:lpstr>Fill in the basic information and create an account. After you confirm your email and after the moderator activates you, you will be able to use WonTask</vt:lpstr>
      <vt:lpstr>For moderators</vt:lpstr>
      <vt:lpstr>In order for a team member to be able to use WonTask, it must be activated by a moderator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Guide for teams</dc:title>
  <dc:creator>matija vugrinec</dc:creator>
  <cp:lastModifiedBy>Matija Vugrinec</cp:lastModifiedBy>
  <cp:revision>15</cp:revision>
  <dcterms:created xsi:type="dcterms:W3CDTF">2023-08-26T11:24:04Z</dcterms:created>
  <dcterms:modified xsi:type="dcterms:W3CDTF">2023-10-17T15:58:40Z</dcterms:modified>
</cp:coreProperties>
</file>